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0" r:id="rId1"/>
    <p:sldMasterId id="214748367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1925" y="0"/>
            <a:ext cx="30384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39200"/>
            <a:ext cx="30384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1925" y="8839200"/>
            <a:ext cx="30384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935037" y="4419600"/>
            <a:ext cx="5140324" cy="4190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85800"/>
            <a:ext cx="4673600" cy="3505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157287" y="1036637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085850" y="2225675"/>
            <a:ext cx="3702049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FF993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400"/>
              <a:buFont typeface="Noto Sans Symbols"/>
              <a:buChar char="▪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1469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940300" y="2225675"/>
            <a:ext cx="3702049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FF993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400"/>
              <a:buFont typeface="Noto Sans Symbols"/>
              <a:buChar char="▪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1469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147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620"/>
              <a:buFont typeface="Noto Sans Symbols"/>
              <a:buChar char="−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FF9933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120"/>
              <a:buFont typeface="Noto Sans Symbols"/>
              <a:buNone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157287" y="1036637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173162" y="2211386"/>
            <a:ext cx="7556500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▪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 rot="5400000">
            <a:off x="5419725" y="2586037"/>
            <a:ext cx="4578349" cy="18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 rot="5400000">
            <a:off x="1558925" y="769937"/>
            <a:ext cx="4578349" cy="55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▪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57287" y="1036637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3153568" y="230980"/>
            <a:ext cx="3595687" cy="75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▪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12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rgbClr val="FF9933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10000"/>
              </a:buClr>
              <a:buSzPts val="1680"/>
              <a:buFont typeface="Noto Sans Symbols"/>
              <a:buNone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rgbClr val="FF993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rgbClr val="010000"/>
              </a:buClr>
              <a:buSzPts val="700"/>
              <a:buFont typeface="Noto Sans Symbols"/>
              <a:buNone/>
              <a:defRPr sz="1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12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980"/>
              </a:spcBef>
              <a:spcAft>
                <a:spcPts val="0"/>
              </a:spcAft>
              <a:buClr>
                <a:srgbClr val="FF993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528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10000"/>
              </a:buClr>
              <a:buSzPts val="1680"/>
              <a:buFont typeface="Noto Sans Symbols"/>
              <a:buChar char="▪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Char char="−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Char char="−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Char char="−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Char char="−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Char char="−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10000"/>
              </a:buClr>
              <a:buSzPts val="1800"/>
              <a:buFont typeface="Noto Sans Symbols"/>
              <a:buChar char="−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rgbClr val="FF9933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rgbClr val="010000"/>
              </a:buClr>
              <a:buSzPts val="700"/>
              <a:buFont typeface="Noto Sans Symbols"/>
              <a:buNone/>
              <a:defRPr sz="1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15"/>
              </a:spcBef>
              <a:spcAft>
                <a:spcPts val="0"/>
              </a:spcAft>
              <a:buClr>
                <a:srgbClr val="010000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157287" y="1036637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8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▪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None/>
              <a:defRPr sz="18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None/>
              <a:defRPr sz="1600" b="1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▪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57287" y="1036637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93B67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93B6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9999"/>
              </a:buClr>
              <a:buSzPts val="3800"/>
              <a:buFont typeface="Arial"/>
              <a:buNone/>
              <a:defRPr sz="3800" b="0" i="0" u="none" strike="noStrike" cap="none">
                <a:solidFill>
                  <a:srgbClr val="0099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73162" y="2211386"/>
            <a:ext cx="7556500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8610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▪"/>
              <a:defRPr sz="18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10000"/>
              </a:buClr>
              <a:buSzPts val="1440"/>
              <a:buFont typeface="Noto Sans Symbols"/>
              <a:buChar char="−"/>
              <a:defRPr sz="16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8610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8609" algn="l" rtl="0">
              <a:lnSpc>
                <a:spcPct val="90000"/>
              </a:lnSpc>
              <a:spcBef>
                <a:spcPts val="490"/>
              </a:spcBef>
              <a:spcAft>
                <a:spcPts val="0"/>
              </a:spcAft>
              <a:buClr>
                <a:srgbClr val="010000"/>
              </a:buClr>
              <a:buSzPts val="1260"/>
              <a:buFont typeface="Noto Sans Symbols"/>
              <a:buChar char="−"/>
              <a:defRPr sz="1400" b="0" i="0" u="none" strike="noStrike" cap="none">
                <a:solidFill>
                  <a:srgbClr val="01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995362" y="1468437"/>
            <a:ext cx="7739062" cy="0"/>
          </a:xfrm>
          <a:prstGeom prst="straightConnector1">
            <a:avLst/>
          </a:prstGeom>
          <a:noFill/>
          <a:ln w="9525" cap="flat" cmpd="sng">
            <a:solidFill>
              <a:srgbClr val="EE7624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3" name="Shape 13"/>
          <p:cNvCxnSpPr/>
          <p:nvPr/>
        </p:nvCxnSpPr>
        <p:spPr>
          <a:xfrm rot="10800000">
            <a:off x="0" y="457200"/>
            <a:ext cx="658812" cy="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4" name="Shape 14"/>
          <p:cNvCxnSpPr/>
          <p:nvPr/>
        </p:nvCxnSpPr>
        <p:spPr>
          <a:xfrm rot="10800000">
            <a:off x="0" y="889000"/>
            <a:ext cx="695325" cy="0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5" name="Shape 15"/>
          <p:cNvSpPr txBox="1"/>
          <p:nvPr/>
        </p:nvSpPr>
        <p:spPr>
          <a:xfrm>
            <a:off x="8701086" y="6613525"/>
            <a:ext cx="442912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/>
          <p:nvPr/>
        </p:nvSpPr>
        <p:spPr>
          <a:xfrm>
            <a:off x="1917700" y="6613525"/>
            <a:ext cx="5308599" cy="246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 infrastructure –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Trophées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EuroCloud France 2019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" name="Shape 17"/>
          <p:cNvCxnSpPr/>
          <p:nvPr/>
        </p:nvCxnSpPr>
        <p:spPr>
          <a:xfrm rot="10800000">
            <a:off x="0" y="457200"/>
            <a:ext cx="658812" cy="0"/>
          </a:xfrm>
          <a:prstGeom prst="straightConnector1">
            <a:avLst/>
          </a:prstGeom>
          <a:noFill/>
          <a:ln>
            <a:noFill/>
          </a:ln>
        </p:spPr>
      </p:cxnSp>
      <p:pic>
        <p:nvPicPr>
          <p:cNvPr id="18" name="Shape 1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0294"/>
            <a:ext cx="1979712" cy="742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092280" y="0"/>
            <a:ext cx="1930152" cy="74715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76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Noto Sans Symbols"/>
              <a:buChar char="●"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728861" y="3898182"/>
            <a:ext cx="7772400" cy="161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buSzPts val="600"/>
            </a:pP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Trophée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récompensant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une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composante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essentielle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répondant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aux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besoins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d’une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infrastructure Cloud. Ce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trophée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concerne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les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composantes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de type :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logiciel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, matériel,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réseau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hébergement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sécurité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confiance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lvl="0" indent="0" algn="just">
              <a:spcBef>
                <a:spcPts val="0"/>
              </a:spcBef>
              <a:buSzPts val="600"/>
            </a:pPr>
            <a:endParaRPr lang="en-US" sz="2000" dirty="0">
              <a:solidFill>
                <a:srgbClr val="EE762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>
              <a:spcBef>
                <a:spcPts val="0"/>
              </a:spcBef>
              <a:buSzPts val="600"/>
            </a:pP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Ce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trophée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ne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concerne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pas les solutions SaaS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les services </a:t>
            </a:r>
            <a:r>
              <a:rPr lang="en-US" sz="2000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d’accompagnement</a:t>
            </a:r>
            <a:r>
              <a:rPr lang="en-US" sz="2000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..</a:t>
            </a:r>
            <a:endParaRPr sz="2000" b="0" i="0" u="none" strike="noStrike" cap="none" dirty="0">
              <a:solidFill>
                <a:srgbClr val="EE762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625673" y="1985245"/>
            <a:ext cx="7978775" cy="1393825"/>
          </a:xfrm>
          <a:prstGeom prst="rect">
            <a:avLst/>
          </a:prstGeom>
          <a:solidFill>
            <a:srgbClr val="39328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Clr>
                <a:schemeClr val="lt1"/>
              </a:buClr>
              <a:buSzPts val="500"/>
            </a:pPr>
            <a:r>
              <a:rPr lang="en-US" sz="20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Trophée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meilleure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composante</a:t>
            </a: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pour les infrastructures Cloud</a:t>
            </a:r>
            <a:endParaRPr sz="20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011237" y="1028700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5 : Stratégie à 24 mois </a:t>
            </a:r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011237" y="1644650"/>
            <a:ext cx="8016875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Qui sont vos investisseurs ? </a:t>
            </a:r>
            <a:endParaRPr/>
          </a:p>
          <a:p>
            <a:pPr marL="341312" marR="0" lvl="0" indent="-341312" algn="l" rtl="0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Quelle est votre stratégie de développement ? </a:t>
            </a:r>
            <a:endParaRPr/>
          </a:p>
          <a:p>
            <a:pPr marL="341312" marR="0" lvl="0" indent="-341312" algn="l" rtl="0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Objectif business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998537" y="1039812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6 : Finances</a:t>
            </a:r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998537" y="1806575"/>
            <a:ext cx="8145461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votre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business model ? </a:t>
            </a:r>
            <a:endParaRPr dirty="0"/>
          </a:p>
          <a:p>
            <a:pPr marL="341312" marR="0" lvl="0" indent="-341312" algn="l" rtl="0">
              <a:lnSpc>
                <a:spcPct val="7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7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Chiffre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d’affaire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2017 , 2018</a:t>
            </a:r>
            <a:endParaRPr dirty="0"/>
          </a:p>
          <a:p>
            <a:pPr marL="341312" marR="0" lvl="0" indent="-341312" algn="l" rtl="0">
              <a:lnSpc>
                <a:spcPct val="7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7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Prévision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2019</a:t>
            </a:r>
            <a:endParaRPr dirty="0"/>
          </a:p>
          <a:p>
            <a:pPr marL="455612" marR="0" lvl="1" indent="-11112" algn="l" rtl="0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rgbClr val="FF9933"/>
              </a:buClr>
              <a:buSzPts val="500"/>
              <a:buFont typeface="Arial"/>
              <a:buNone/>
            </a:pPr>
            <a:endParaRPr sz="2000" b="0" i="0" u="none" strike="noStrike" cap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7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Indiquer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clairement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vos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hypothèses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clés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4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optionnel</a:t>
            </a:r>
            <a:r>
              <a:rPr lang="en-US" sz="24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341312" marR="0" lvl="0" indent="-341312" algn="l" rtl="0">
              <a:lnSpc>
                <a:spcPct val="7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5612" marR="0" lvl="1" indent="-11112" algn="l" rtl="0">
              <a:lnSpc>
                <a:spcPct val="7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Pénétration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du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marché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prévisions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des ventes et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calendrier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341313" marR="0" lvl="0" indent="-341313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000125" y="1039812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7 : L’équipe</a:t>
            </a:r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000125" y="1668461"/>
            <a:ext cx="8143874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Dirigeants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Précédents succès notables</a:t>
            </a:r>
            <a:endParaRPr/>
          </a:p>
          <a:p>
            <a:pPr marL="744537" marR="0" lvl="1" indent="-30003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Inclure le parcours académique</a:t>
            </a:r>
            <a:endParaRPr/>
          </a:p>
          <a:p>
            <a:pPr marL="744537" marR="0" lvl="1" indent="-30003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Mettre en évidence les expériences en lien avec votre domaine d’activité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Nombre de Salariés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Plan de recrutement 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025525" y="1031875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8 : État actuel</a:t>
            </a:r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1025525" y="1773236"/>
            <a:ext cx="8015286" cy="477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Mettre en évidence les étapes clés d’avancée jusqu’à présent</a:t>
            </a:r>
            <a:endParaRPr/>
          </a:p>
          <a:p>
            <a:pPr marL="341312" marR="0" lvl="0" indent="-341312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Une « frise » chronologique peut être utile.</a:t>
            </a:r>
            <a:endParaRPr/>
          </a:p>
          <a:p>
            <a:pPr marL="341312" marR="0" lvl="0" indent="-341312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8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Votre feuille de route à venir</a:t>
            </a:r>
            <a:endParaRPr/>
          </a:p>
          <a:p>
            <a:pPr marL="744537" marR="0" lvl="1" indent="-300037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 est votre plan d’actions pour les 12/24 prochains mois ?</a:t>
            </a:r>
            <a:endParaRPr/>
          </a:p>
          <a:p>
            <a:pPr marL="341313" marR="0" lvl="0" indent="-341313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Noto Sans Symbols"/>
              <a:buNone/>
            </a:pPr>
            <a:endParaRPr sz="20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1025525" y="1036637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Pitch vidéo</a:t>
            </a:r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1025525" y="1922461"/>
            <a:ext cx="7688261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Il est recommandé de joindre un pitch vidéo de 2-3 min maximum à votre dossier de candidature. 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Cette vidéo sera obligatoire pour les pré-sélectionnés.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000125" y="976312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Confidentialité</a:t>
            </a: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000125" y="2187575"/>
            <a:ext cx="7867650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Toutes les informations inscrites dans le dossier resteront confidentielles et ne seront pas communiquées en dehors des membres du jury qui ont accepté un NDA (clause de confidentialité).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98537" y="1881186"/>
            <a:ext cx="7950199" cy="2005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Le gagnant de ce trophée est éligible aux Trophées EuroCloud Europe. </a:t>
            </a:r>
            <a:r>
              <a:rPr lang="en-US" sz="2400" b="0" i="0" u="none" strike="noStrike" cap="none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Si vous êtes gagnant du trophée EuroCloud France</a:t>
            </a: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 et si vous souhaitez  candidater aux Trophées EuroCloud Europe, vous vous engagez à déposer votre candidature, en anglais, directement sur le site des Trophées EuroCloud Europe.</a:t>
            </a: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65112" y="890587"/>
            <a:ext cx="8878887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Trophée Solution Infrastructure</a:t>
            </a:r>
            <a:endParaRPr sz="3200" b="1" i="0" u="none" strike="noStrike" cap="none">
              <a:solidFill>
                <a:srgbClr val="093B6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265112" y="890587"/>
            <a:ext cx="8878887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Trophée </a:t>
            </a:r>
            <a:r>
              <a:rPr lang="en-US" sz="3200" b="1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solution infrastructure</a:t>
            </a:r>
            <a:endParaRPr sz="3200" b="1" i="0" u="none" strike="noStrike" cap="none">
              <a:solidFill>
                <a:srgbClr val="093B6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98537" y="1636712"/>
            <a:ext cx="8094662" cy="3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"/>
              <a:buFont typeface="Noto Sans Symbols"/>
              <a:buNone/>
            </a:pPr>
            <a:r>
              <a:rPr lang="en-US" sz="2400" b="1" i="0" u="none" strike="noStrike" cap="none" dirty="0" err="1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Règles</a:t>
            </a:r>
            <a:r>
              <a:rPr lang="en-US" sz="2400" b="1" i="0" u="none" strike="noStrike" cap="none" dirty="0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à</a:t>
            </a:r>
            <a:r>
              <a:rPr lang="en-US" sz="2400" b="1" i="0" u="none" strike="noStrike" cap="none" dirty="0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 respecter pour </a:t>
            </a:r>
            <a:r>
              <a:rPr lang="en-US" sz="2400" b="1" i="0" u="none" strike="noStrike" cap="none" dirty="0" err="1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votre</a:t>
            </a:r>
            <a:r>
              <a:rPr lang="en-US" sz="2400" b="1" i="0" u="none" strike="noStrike" cap="none" dirty="0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 err="1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présentation</a:t>
            </a:r>
            <a:br>
              <a:rPr lang="en-US" sz="2400" b="1" i="0" u="none" strike="noStrike" cap="none" dirty="0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b="1" i="0" u="none" strike="noStrike" cap="none" dirty="0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Merci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d’utiliser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cette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trame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 8 pages. </a:t>
            </a:r>
            <a:endParaRPr dirty="0"/>
          </a:p>
          <a:p>
            <a:pPr marL="744537" marR="0" lvl="1" indent="-300037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EE7624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Cela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permettra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 faire passer les messages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importants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au jury. </a:t>
            </a:r>
            <a:endParaRPr dirty="0"/>
          </a:p>
          <a:p>
            <a:pPr marL="744537" marR="0" lvl="1" indent="-300037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EE7624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Utiliser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le logo/police/fond de page de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votre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entreprise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39328A"/>
              </a:buClr>
              <a:buSzPts val="2000"/>
              <a:buFont typeface="Noto Sans Symbols"/>
              <a:buChar char="▪"/>
            </a:pP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Merci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d’utiliser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un format de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présentation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Powerpoint</a:t>
            </a:r>
            <a:r>
              <a:rPr lang="en-US" sz="20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744537" marR="0" lvl="1" indent="-300037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EE7624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Conserver le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même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format pour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l’ensemble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des slides,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exceptés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les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graphiques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744537" marR="0" lvl="1" indent="-300037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EE7624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Utiliser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seul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type et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une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seule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couleur de police. </a:t>
            </a:r>
            <a:endParaRPr dirty="0"/>
          </a:p>
          <a:p>
            <a:pPr marL="744537" marR="0" lvl="1" indent="-300037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EE7624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Ne pas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utiliser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 petites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tailles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de police. </a:t>
            </a:r>
            <a:endParaRPr dirty="0"/>
          </a:p>
          <a:p>
            <a:pPr marL="744537" marR="0" lvl="1" indent="-300037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EE7624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8 slides maximum</a:t>
            </a:r>
            <a:endParaRPr dirty="0"/>
          </a:p>
          <a:p>
            <a:pPr marL="744537" marR="0" lvl="1" indent="-300037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EE7624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Ne pas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dépasser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4 points/3 sous-points par slide dans les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listes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à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err="1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puces</a:t>
            </a:r>
            <a: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1800" b="0" i="0" u="none" strike="noStrike" cap="none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3" marR="0" lvl="0" indent="-341313" algn="l" rtl="0">
              <a:lnSpc>
                <a:spcPct val="90000"/>
              </a:lnSpc>
              <a:spcBef>
                <a:spcPts val="630"/>
              </a:spcBef>
              <a:spcAft>
                <a:spcPts val="0"/>
              </a:spcAft>
              <a:buClr>
                <a:srgbClr val="002060"/>
              </a:buClr>
              <a:buSzPts val="450"/>
              <a:buFont typeface="Noto Sans Symbols"/>
              <a:buNone/>
            </a:pP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Les dossiers de candidature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doivent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être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renvoyés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aux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Trophées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EuroCloud France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avant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le 3</a:t>
            </a:r>
            <a:r>
              <a:rPr lang="en-US" sz="1800" i="1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800" i="1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octobre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2019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à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l’adresse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1" u="none" strike="noStrike" cap="none" dirty="0" err="1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trophees@eurocloud.fr</a:t>
            </a:r>
            <a:r>
              <a:rPr lang="en-US" sz="1800" b="0" i="1" u="none" strike="noStrike" cap="none" dirty="0">
                <a:solidFill>
                  <a:srgbClr val="EE7624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1" u="none" strike="noStrike" cap="none" dirty="0">
              <a:solidFill>
                <a:srgbClr val="EE762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120775" y="2305050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de titre</a:t>
            </a: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120775" y="3032125"/>
            <a:ext cx="7307262" cy="323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Nom de l’entreprise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Illustrations adéquates(logo, charte graphique, etc.)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Une courte phrase qui décrit votre activité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Site web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Qui présentera l’entreprise (titre et coordonnées)</a:t>
            </a:r>
            <a:endParaRPr/>
          </a:p>
          <a:p>
            <a:pPr marL="341313" marR="0" lvl="0" indent="-34131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2619375" y="5626100"/>
            <a:ext cx="4572000" cy="757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[www.companywebsite.com]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[email hyperlink]</a:t>
            </a: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265112" y="890587"/>
            <a:ext cx="8878887" cy="746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Trophée </a:t>
            </a:r>
            <a:r>
              <a:rPr lang="en-US" sz="3200" b="1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Solution Infrastruture</a:t>
            </a:r>
            <a:endParaRPr sz="3200" b="1" i="0" u="none" strike="noStrike" cap="none">
              <a:solidFill>
                <a:srgbClr val="093B6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998537" y="1014412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1 : Informations générales</a:t>
            </a:r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98537" y="1755775"/>
            <a:ext cx="8145461" cy="359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2 à 5 points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Indiquer uniquement les points clés pour conserver l’attention pour la suite de la présentation.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4537" marR="0" lvl="1" indent="-300037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FF9933"/>
              </a:buClr>
              <a:buSzPts val="600"/>
              <a:buFont typeface="Arial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3" marR="0" lvl="0" indent="-34131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998537" y="1023937"/>
            <a:ext cx="8181974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2 : Votre produit/service 1/2</a:t>
            </a:r>
            <a:endParaRPr/>
          </a:p>
        </p:txBody>
      </p:sp>
      <p:sp>
        <p:nvSpPr>
          <p:cNvPr id="174" name="Shape 174"/>
          <p:cNvSpPr txBox="1"/>
          <p:nvPr/>
        </p:nvSpPr>
        <p:spPr>
          <a:xfrm>
            <a:off x="998537" y="1690686"/>
            <a:ext cx="7877175" cy="516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Type </a:t>
            </a:r>
            <a:r>
              <a:rPr lang="en-US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d’infrastructure</a:t>
            </a:r>
            <a:endParaRPr/>
          </a:p>
          <a:p>
            <a:pPr marL="341312" marR="0" lvl="0" indent="-341312" algn="l" rtl="0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Description rapide de votre </a:t>
            </a:r>
            <a:r>
              <a:rPr lang="en-US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  <a:endParaRPr/>
          </a:p>
          <a:p>
            <a:pPr marL="341312" marR="0" lvl="0" indent="-341312" algn="l" rtl="0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Quelles sont les principales fonctionnalités de votre offre ? </a:t>
            </a:r>
            <a:endParaRPr/>
          </a:p>
          <a:p>
            <a:pPr marL="341312" marR="0" lvl="0" indent="-341312" algn="l" rtl="0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 quels usages concrets répond la solution ?</a:t>
            </a:r>
            <a:endParaRPr/>
          </a:p>
          <a:p>
            <a:pPr marL="341312" marR="0" lvl="0" indent="-341312" algn="l" rtl="0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Quels sont les engagements de niveaux de service (SLAs) minimums ? </a:t>
            </a: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150000"/>
              </a:lnSpc>
              <a:spcBef>
                <a:spcPts val="84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Calibri"/>
              <a:buChar char="▪"/>
            </a:pPr>
            <a:r>
              <a:rPr lang="en-US" sz="240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Quels sont les mécanismes de sécurité en place</a:t>
            </a:r>
            <a:endParaRPr sz="240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987425" y="1030287"/>
            <a:ext cx="8193087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3 : Votre produit/service 2/2</a:t>
            </a: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987425" y="1582737"/>
            <a:ext cx="8156574" cy="516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Quels sont les principaux avantages de votre offre ? 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En quoi vous différen</a:t>
            </a:r>
            <a:r>
              <a:rPr lang="en-US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ciez-</a:t>
            </a: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vous sur le marché ?</a:t>
            </a:r>
            <a:endParaRPr/>
          </a:p>
          <a:p>
            <a:pPr marL="341312" marR="0" lvl="0" indent="-341312" algn="l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Comment abordez-vous la question de confiance et de sécurité ?</a:t>
            </a:r>
            <a:endParaRPr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1312" marR="0" lvl="0" indent="-341312" algn="l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Avez-vous des partenaires technologiques tiers ?</a:t>
            </a:r>
            <a:endParaRPr/>
          </a:p>
          <a:p>
            <a:pPr marL="341313" marR="0" lvl="0" indent="-341313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993775" y="1030287"/>
            <a:ext cx="7543800" cy="431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800"/>
              <a:buFont typeface="Calibri"/>
              <a:buNone/>
            </a:pPr>
            <a:r>
              <a:rPr lang="en-US" sz="3200" b="1" i="0" u="none" strike="noStrike" cap="none">
                <a:solidFill>
                  <a:srgbClr val="39328A"/>
                </a:solidFill>
                <a:latin typeface="Calibri"/>
                <a:ea typeface="Calibri"/>
                <a:cs typeface="Calibri"/>
                <a:sym typeface="Calibri"/>
              </a:rPr>
              <a:t>Slide 4 : Cibles et marché</a:t>
            </a: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93775" y="1690686"/>
            <a:ext cx="7999412" cy="516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1312" marR="0" lvl="0" indent="-34131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Clients</a:t>
            </a:r>
            <a:endParaRPr/>
          </a:p>
          <a:p>
            <a:pPr marL="744537" marR="0" lvl="1" indent="-30003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Combien de clients avez-vous ? </a:t>
            </a:r>
            <a:endParaRPr/>
          </a:p>
          <a:p>
            <a:pPr marL="744537" marR="0" lvl="1" indent="-30003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Quelques noms de clients représentatifs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Métier/marché cible</a:t>
            </a:r>
            <a:endParaRPr/>
          </a:p>
          <a:p>
            <a:pPr marL="744537" marR="0" lvl="1" indent="-30003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Taille du marché, situation géographique, etc</a:t>
            </a:r>
            <a:endParaRPr/>
          </a:p>
          <a:p>
            <a:pPr marL="744537" marR="0" lvl="1" indent="-300037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EE7624"/>
              </a:buClr>
              <a:buSzPts val="2000"/>
              <a:buFont typeface="Calibri"/>
              <a:buChar char="•"/>
            </a:pPr>
            <a:r>
              <a:rPr lang="en-US" sz="20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Taille des entreprises visées</a:t>
            </a:r>
            <a:endParaRPr/>
          </a:p>
          <a:p>
            <a:pPr marL="341312" marR="0" lvl="0" indent="-341312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rgbClr val="39328A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Quels sont les concurrents en France et à l’étranger 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ndT os">
  <a:themeElements>
    <a:clrScheme name="Personnalisé 3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C7E2FA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1275CE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444</Words>
  <Application>Microsoft Macintosh PowerPoint</Application>
  <PresentationFormat>Affichage à l'écran (4:3)</PresentationFormat>
  <Paragraphs>88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DandT os</vt:lpstr>
      <vt:lpstr>Conception personnalisée</vt:lpstr>
      <vt:lpstr>Présentation PowerPoint</vt:lpstr>
      <vt:lpstr>Confidentialité</vt:lpstr>
      <vt:lpstr>Trophée Solution Infrastructure</vt:lpstr>
      <vt:lpstr>Trophée solution infrastructure</vt:lpstr>
      <vt:lpstr>Slide de titre</vt:lpstr>
      <vt:lpstr>Slide 1 : Informations générales</vt:lpstr>
      <vt:lpstr>Slide 2 : Votre produit/service 1/2</vt:lpstr>
      <vt:lpstr>Slide 3 : Votre produit/service 2/2</vt:lpstr>
      <vt:lpstr>Slide 4 : Cibles et marché</vt:lpstr>
      <vt:lpstr>Slide 5 : Stratégie à 24 mois </vt:lpstr>
      <vt:lpstr>Slide 6 : Finances</vt:lpstr>
      <vt:lpstr>Slide 7 : L’équipe</vt:lpstr>
      <vt:lpstr>Slide 8 : État actuel</vt:lpstr>
      <vt:lpstr>Pitch vidéo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Henry-Michel Rozenblum</cp:lastModifiedBy>
  <cp:revision>3</cp:revision>
  <dcterms:modified xsi:type="dcterms:W3CDTF">2019-09-16T15:49:26Z</dcterms:modified>
</cp:coreProperties>
</file>